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19" r:id="rId3"/>
    <p:sldId id="320" r:id="rId4"/>
    <p:sldId id="324" r:id="rId5"/>
    <p:sldId id="323" r:id="rId6"/>
    <p:sldId id="322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41" r:id="rId21"/>
    <p:sldId id="338" r:id="rId22"/>
    <p:sldId id="342" r:id="rId23"/>
    <p:sldId id="343" r:id="rId24"/>
    <p:sldId id="344" r:id="rId25"/>
    <p:sldId id="345" r:id="rId26"/>
    <p:sldId id="346" r:id="rId27"/>
    <p:sldId id="347" r:id="rId28"/>
    <p:sldId id="29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Veyler" initials="AV" lastIdx="1" clrIdx="0">
    <p:extLst>
      <p:ext uri="{19B8F6BF-5375-455C-9EA6-DF929625EA0E}">
        <p15:presenceInfo xmlns:p15="http://schemas.microsoft.com/office/powerpoint/2012/main" userId="3d9934d1e83c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0" autoAdjust="0"/>
  </p:normalViewPr>
  <p:slideViewPr>
    <p:cSldViewPr snapToGrid="0">
      <p:cViewPr varScale="1">
        <p:scale>
          <a:sx n="140" d="100"/>
          <a:sy n="140" d="100"/>
        </p:scale>
        <p:origin x="156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F5437-F444-4613-A039-4AD69D91C86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EAB29-8E86-49C7-96F5-7C9D72076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8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56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972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88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628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11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76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475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796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251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27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38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145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238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54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180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5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50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278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931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94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56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74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44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81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23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834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00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75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8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9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99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0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0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8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5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9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8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7D01-7D49-4F37-AA30-F04C65571A4A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790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21262"/>
            <a:ext cx="9144000" cy="2387600"/>
          </a:xfrm>
        </p:spPr>
        <p:txBody>
          <a:bodyPr/>
          <a:lstStyle/>
          <a:p>
            <a:r>
              <a:rPr lang="en-US" dirty="0"/>
              <a:t>C Programming</a:t>
            </a:r>
            <a:br>
              <a:rPr lang="en-US" dirty="0"/>
            </a:br>
            <a:r>
              <a:rPr lang="en-US" sz="3200" dirty="0"/>
              <a:t>1_algorithms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76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O(1) </a:t>
            </a:r>
            <a:r>
              <a:rPr lang="ru-RU" dirty="0"/>
              <a:t>Константная сложность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97CE2-42BA-48AB-9FF7-B0488D27177D}"/>
              </a:ext>
            </a:extLst>
          </p:cNvPr>
          <p:cNvSpPr txBox="1"/>
          <p:nvPr/>
        </p:nvSpPr>
        <p:spPr>
          <a:xfrm>
            <a:off x="1133141" y="1928313"/>
            <a:ext cx="10064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Такая сложность можно сказать является идеальной, т.к. производительность алгоритмов с такой сложностью не зависит от размера входных данных. Популярный пример такой сложности - получение элемента массива.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B8B55-0515-4904-ADC9-84934E8238E9}"/>
              </a:ext>
            </a:extLst>
          </p:cNvPr>
          <p:cNvSpPr txBox="1"/>
          <p:nvPr/>
        </p:nvSpPr>
        <p:spPr>
          <a:xfrm>
            <a:off x="4536175" y="3562320"/>
            <a:ext cx="38503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get_elem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idx</a:t>
            </a:r>
            <a:r>
              <a:rPr lang="ru-RU" dirty="0"/>
              <a:t>) {</a:t>
            </a:r>
          </a:p>
          <a:p>
            <a:r>
              <a:rPr lang="ru-RU" dirty="0"/>
              <a:t>    </a:t>
            </a:r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some_int_array</a:t>
            </a:r>
            <a:r>
              <a:rPr lang="ru-RU" dirty="0"/>
              <a:t>[</a:t>
            </a:r>
            <a:r>
              <a:rPr lang="ru-RU" dirty="0" err="1"/>
              <a:t>idx</a:t>
            </a:r>
            <a:r>
              <a:rPr lang="ru-RU" dirty="0"/>
              <a:t>];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825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O(n) </a:t>
            </a:r>
            <a:r>
              <a:rPr lang="ru-RU" dirty="0"/>
              <a:t>Линейная сложность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EB5D76D-CAE6-4BA3-9B31-8B44A6CF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2091161"/>
            <a:ext cx="5641074" cy="31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5AE73-E00C-468C-BA98-637A3B3C19AA}"/>
              </a:ext>
            </a:extLst>
          </p:cNvPr>
          <p:cNvSpPr txBox="1"/>
          <p:nvPr/>
        </p:nvSpPr>
        <p:spPr>
          <a:xfrm>
            <a:off x="8250072" y="2939049"/>
            <a:ext cx="2487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(int s = 0; s &lt; n; s++) {</a:t>
            </a:r>
          </a:p>
          <a:p>
            <a:r>
              <a:rPr lang="en-US" dirty="0"/>
              <a:t>  if (recipes[s] == 'M'){</a:t>
            </a:r>
          </a:p>
          <a:p>
            <a:r>
              <a:rPr lang="en-US" dirty="0"/>
              <a:t>    // get recipe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01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O(</a:t>
            </a:r>
            <a:r>
              <a:rPr lang="ru-RU" dirty="0" err="1"/>
              <a:t>log</a:t>
            </a:r>
            <a:r>
              <a:rPr lang="ru-RU" dirty="0"/>
              <a:t> n) Логарифмическая сложность</a:t>
            </a:r>
          </a:p>
        </p:txBody>
      </p:sp>
      <p:pic>
        <p:nvPicPr>
          <p:cNvPr id="12290" name="Picture 2" descr="alt text">
            <a:extLst>
              <a:ext uri="{FF2B5EF4-FFF2-40B4-BE49-F238E27FC236}">
                <a16:creationId xmlns:a16="http://schemas.microsoft.com/office/drawing/2014/main" id="{130D7796-85E4-4872-8B87-D37C61EA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90" y="3762274"/>
            <a:ext cx="5980512" cy="263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9AAF3-DC33-4854-95D3-B45385479699}"/>
              </a:ext>
            </a:extLst>
          </p:cNvPr>
          <p:cNvSpPr txBox="1"/>
          <p:nvPr/>
        </p:nvSpPr>
        <p:spPr>
          <a:xfrm>
            <a:off x="557851" y="1383560"/>
            <a:ext cx="112406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Поделим алфавит на 2 части А-Я: А-О и П-Я -&gt; буква М в первой половине алфавита, соответственно вторая половина нам не нужна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Делим первую половину еще на две половины А-О: А-Ж и З-О -&gt; буква М во второй половине, первую отбрасываем А-Ж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З-О -&gt; З-К и Л-О -&gt; Л-О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Л-О -&gt; Л-М и Н-О -&gt; Л-М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Л и М -&gt; М ответ</a:t>
            </a:r>
            <a:endParaRPr lang="en-US" dirty="0"/>
          </a:p>
          <a:p>
            <a:r>
              <a:rPr lang="ru-RU" dirty="0"/>
              <a:t>5 операций чтобы найти ответ, где n = 33, а </a:t>
            </a:r>
            <a:r>
              <a:rPr lang="ru-RU" dirty="0" err="1"/>
              <a:t>log</a:t>
            </a:r>
            <a:r>
              <a:rPr lang="ru-RU" dirty="0"/>
              <a:t>(33) </a:t>
            </a:r>
            <a:r>
              <a:rPr lang="en-US" dirty="0"/>
              <a:t>=</a:t>
            </a:r>
            <a:r>
              <a:rPr lang="ru-RU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11222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O(n </a:t>
            </a:r>
            <a:r>
              <a:rPr lang="ru-RU" dirty="0" err="1"/>
              <a:t>log</a:t>
            </a:r>
            <a:r>
              <a:rPr lang="ru-RU" dirty="0"/>
              <a:t> n) - Линейно-логарифмическая сложность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A4FAB-CBF0-42D1-9BA3-204B215EC64A}"/>
              </a:ext>
            </a:extLst>
          </p:cNvPr>
          <p:cNvSpPr txBox="1"/>
          <p:nvPr/>
        </p:nvSpPr>
        <p:spPr>
          <a:xfrm>
            <a:off x="763135" y="1761274"/>
            <a:ext cx="10939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Она схожа с </a:t>
            </a:r>
            <a:r>
              <a:rPr lang="en-US" dirty="0"/>
              <a:t>O (log n)</a:t>
            </a:r>
            <a:r>
              <a:rPr lang="ru-RU" dirty="0"/>
              <a:t>, но добавляется еще одна n - например мы ищем не в одной книге, а среди n книг рецептов Гордона </a:t>
            </a:r>
            <a:r>
              <a:rPr lang="ru-RU" dirty="0" err="1"/>
              <a:t>Рамзи</a:t>
            </a:r>
            <a:r>
              <a:rPr lang="ru-RU" dirty="0"/>
              <a:t> рецепт на какую-то букву.</a:t>
            </a:r>
          </a:p>
          <a:p>
            <a:endParaRPr lang="ru-RU" dirty="0"/>
          </a:p>
          <a:p>
            <a:r>
              <a:rPr lang="ru-RU" dirty="0"/>
              <a:t>Итого: есть цикл O(n), внутри которого используются алгоритмы "разделяй и властвуй" O(</a:t>
            </a:r>
            <a:r>
              <a:rPr lang="ru-RU" dirty="0" err="1"/>
              <a:t>log</a:t>
            </a:r>
            <a:r>
              <a:rPr lang="ru-RU" dirty="0"/>
              <a:t> n) -&gt; O(n * </a:t>
            </a:r>
            <a:r>
              <a:rPr lang="ru-RU" dirty="0" err="1"/>
              <a:t>log</a:t>
            </a:r>
            <a:r>
              <a:rPr lang="ru-RU" dirty="0"/>
              <a:t> n)</a:t>
            </a:r>
          </a:p>
        </p:txBody>
      </p:sp>
      <p:pic>
        <p:nvPicPr>
          <p:cNvPr id="11272" name="Picture 8" descr="Курс элементарной кулинарии. Готовим уверенно (Рамзи Г.) - купить книгу в  интернет-магазине на book24.ru. (ISBN: 978-5-389-05939-9))">
            <a:extLst>
              <a:ext uri="{FF2B5EF4-FFF2-40B4-BE49-F238E27FC236}">
                <a16:creationId xmlns:a16="http://schemas.microsoft.com/office/drawing/2014/main" id="{F3AC919B-4B56-46C0-9C5C-6E9ADC58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19" y="3139090"/>
            <a:ext cx="2241576" cy="30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55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O(n^2) Квадратичная сложность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BC8DB-628B-40E7-9E83-A235637E9488}"/>
              </a:ext>
            </a:extLst>
          </p:cNvPr>
          <p:cNvSpPr txBox="1"/>
          <p:nvPr/>
        </p:nvSpPr>
        <p:spPr>
          <a:xfrm>
            <a:off x="1133141" y="2279177"/>
            <a:ext cx="7303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Сюда относятся все вложенные циклы, т.е. цикл в цикле. Самый простой пример - пузырьковая сортировка.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7E978-3741-4058-851D-CC7030DCC35D}"/>
              </a:ext>
            </a:extLst>
          </p:cNvPr>
          <p:cNvSpPr txBox="1"/>
          <p:nvPr/>
        </p:nvSpPr>
        <p:spPr>
          <a:xfrm>
            <a:off x="4563185" y="2869822"/>
            <a:ext cx="30656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for (int j = 0; j &lt; n - 1;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if (a[j] &gt; a[j + 1]) {</a:t>
            </a:r>
          </a:p>
          <a:p>
            <a:r>
              <a:rPr lang="en-US" dirty="0"/>
              <a:t>      swap(&amp;a[j], &amp;a[j + 1]);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83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O(n^3) Кубическая сложность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69A89-7D52-4690-B240-3B455A30C12D}"/>
              </a:ext>
            </a:extLst>
          </p:cNvPr>
          <p:cNvSpPr txBox="1"/>
          <p:nvPr/>
        </p:nvSpPr>
        <p:spPr>
          <a:xfrm>
            <a:off x="1133141" y="1781033"/>
            <a:ext cx="10583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O(n) - один проход по набору данных (один цикл), O(n^2) - n*n проходом по данным (два цикла - цикл в цикле), то O(n^3) три цикла, пример:</a:t>
            </a:r>
            <a:endParaRPr lang="en-US" dirty="0"/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4F998-5F77-403E-B02B-702FB8AA004F}"/>
              </a:ext>
            </a:extLst>
          </p:cNvPr>
          <p:cNvSpPr txBox="1"/>
          <p:nvPr/>
        </p:nvSpPr>
        <p:spPr>
          <a:xfrm>
            <a:off x="4946649" y="2979005"/>
            <a:ext cx="2956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for (int j = 0; j &lt; n;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for (int k = 0; k &lt; n; k++) {</a:t>
            </a:r>
          </a:p>
          <a:p>
            <a:r>
              <a:rPr lang="en-US" dirty="0"/>
              <a:t>      work()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72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O(2^n) Экспоненциальная сложность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8576C-8150-479F-9766-57642210A9F4}"/>
              </a:ext>
            </a:extLst>
          </p:cNvPr>
          <p:cNvSpPr txBox="1"/>
          <p:nvPr/>
        </p:nvSpPr>
        <p:spPr>
          <a:xfrm>
            <a:off x="980647" y="1670292"/>
            <a:ext cx="10230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Такую сложность можно встретить в рекурсиях, например при расчете чисел Фибоначчи</a:t>
            </a:r>
            <a:r>
              <a:rPr lang="en-US" dirty="0"/>
              <a:t>. </a:t>
            </a:r>
            <a:r>
              <a:rPr lang="ru-RU" dirty="0"/>
              <a:t>В данном коде используется рекурсия - функция, вызывающая саму себя. Однако каждый раз, когда вызывается функция </a:t>
            </a:r>
            <a:r>
              <a:rPr lang="ru-RU" dirty="0" err="1"/>
              <a:t>fib</a:t>
            </a:r>
            <a:r>
              <a:rPr lang="ru-RU" dirty="0"/>
              <a:t>(), она порождает</a:t>
            </a:r>
            <a:r>
              <a:rPr lang="en-US" dirty="0"/>
              <a:t> </a:t>
            </a:r>
            <a:r>
              <a:rPr lang="ru-RU" dirty="0"/>
              <a:t>за собой два дополнительных вызова, что приводит к экспоненциальному увеличению количества вызовов функций с увеличением 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 fib(int n) {</a:t>
            </a:r>
          </a:p>
          <a:p>
            <a:r>
              <a:rPr lang="en-US" dirty="0"/>
              <a:t>  if (n &lt;= 1) {</a:t>
            </a:r>
          </a:p>
          <a:p>
            <a:r>
              <a:rPr lang="en-US" dirty="0"/>
              <a:t>    return n;</a:t>
            </a:r>
          </a:p>
          <a:p>
            <a:r>
              <a:rPr lang="en-US" dirty="0"/>
              <a:t>  } else {</a:t>
            </a:r>
          </a:p>
          <a:p>
            <a:r>
              <a:rPr lang="en-US" dirty="0"/>
              <a:t>    return fib(n - 1) + fib(n - 2);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15F3BC-120F-4B5C-ADA1-3904ED54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46" y="3727883"/>
            <a:ext cx="425826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0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O(n!) </a:t>
            </a:r>
            <a:r>
              <a:rPr lang="ru-RU" dirty="0"/>
              <a:t>Факториальная сложность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A15D2-2F37-4667-99CD-941D50B58692}"/>
              </a:ext>
            </a:extLst>
          </p:cNvPr>
          <p:cNvSpPr txBox="1"/>
          <p:nvPr/>
        </p:nvSpPr>
        <p:spPr>
          <a:xfrm>
            <a:off x="1133141" y="1712795"/>
            <a:ext cx="10235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Здесь время выполнения алгоритма растет пропорционально факториалу размера входных данных. Самый простой пример такой </a:t>
            </a:r>
            <a:r>
              <a:rPr lang="ru-RU" dirty="0" err="1"/>
              <a:t>трудозатратной</a:t>
            </a:r>
            <a:r>
              <a:rPr lang="ru-RU" dirty="0"/>
              <a:t> </a:t>
            </a:r>
            <a:r>
              <a:rPr lang="ru-RU" dirty="0" err="1"/>
              <a:t>фукции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DDEDF-E797-45CB-A09C-EB2277B97A2E}"/>
              </a:ext>
            </a:extLst>
          </p:cNvPr>
          <p:cNvSpPr txBox="1"/>
          <p:nvPr/>
        </p:nvSpPr>
        <p:spPr>
          <a:xfrm>
            <a:off x="4687341" y="2744548"/>
            <a:ext cx="3127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f(int n) {</a:t>
            </a:r>
          </a:p>
          <a:p>
            <a:r>
              <a:rPr lang="en-US" dirty="0"/>
              <a:t>  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f(n - 1);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B96A0-4124-4119-9925-CB195098803D}"/>
              </a:ext>
            </a:extLst>
          </p:cNvPr>
          <p:cNvSpPr txBox="1"/>
          <p:nvPr/>
        </p:nvSpPr>
        <p:spPr>
          <a:xfrm>
            <a:off x="1133141" y="4618714"/>
            <a:ext cx="10481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Вызов функции f() от n единожды порождает n функций, вызывающих n-1 функций, вызывающих n-2 функций..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06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Нюансы </a:t>
            </a:r>
            <a:r>
              <a:rPr lang="en-US" dirty="0"/>
              <a:t>Big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D634B-DB63-4125-999F-80D66DAC101A}"/>
              </a:ext>
            </a:extLst>
          </p:cNvPr>
          <p:cNvSpPr txBox="1"/>
          <p:nvPr/>
        </p:nvSpPr>
        <p:spPr>
          <a:xfrm>
            <a:off x="1133141" y="1630907"/>
            <a:ext cx="104674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 этом при О - нотации принято не указывать константы и упрощать по возможности: т.е. O(n) == O(2*n), так же все младшие степени "поглощаются" старшими O(n^2 + n) == O(n^2). Исключение может быть только при смешивании полиномиальной и экспоненциальной части (для малых n полином может быть больше).</a:t>
            </a:r>
          </a:p>
          <a:p>
            <a:endParaRPr lang="ru-RU" dirty="0"/>
          </a:p>
          <a:p>
            <a:endParaRPr lang="ru-RU" dirty="0"/>
          </a:p>
          <a:p>
            <a:r>
              <a:rPr lang="pt-BR" dirty="0"/>
              <a:t>O(n^2) + O(log n) = O(n^2)  </a:t>
            </a:r>
          </a:p>
          <a:p>
            <a:r>
              <a:rPr lang="pt-BR" dirty="0"/>
              <a:t>O(3n) = O(n)  </a:t>
            </a:r>
          </a:p>
          <a:p>
            <a:r>
              <a:rPr lang="pt-BR" dirty="0"/>
              <a:t>O(10000 </a:t>
            </a:r>
            <a:r>
              <a:rPr lang="ru-RU" dirty="0"/>
              <a:t>* </a:t>
            </a:r>
            <a:r>
              <a:rPr lang="pt-BR" dirty="0"/>
              <a:t>n^2) = O(n^2)  </a:t>
            </a:r>
          </a:p>
          <a:p>
            <a:r>
              <a:rPr lang="pt-BR" dirty="0"/>
              <a:t>O(2n * log n) = O(n * log n)  </a:t>
            </a:r>
          </a:p>
          <a:p>
            <a:r>
              <a:rPr lang="pt-BR" dirty="0"/>
              <a:t>O(n^2 + n) = O(n^2)  </a:t>
            </a:r>
          </a:p>
          <a:p>
            <a:r>
              <a:rPr lang="pt-BR" dirty="0"/>
              <a:t>O(n^3 + 100n * log n) = O(n^3)  </a:t>
            </a:r>
          </a:p>
          <a:p>
            <a:r>
              <a:rPr lang="pt-BR" dirty="0"/>
              <a:t>O(n! + 999) = O(n!)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3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Пытаемся оценить сложность алгоритма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033C2-CC06-478F-A5B8-983730653384}"/>
              </a:ext>
            </a:extLst>
          </p:cNvPr>
          <p:cNvSpPr txBox="1"/>
          <p:nvPr/>
        </p:nvSpPr>
        <p:spPr>
          <a:xfrm>
            <a:off x="1636025" y="2245520"/>
            <a:ext cx="37957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sumOfPairs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arr</a:t>
            </a:r>
            <a:r>
              <a:rPr lang="ru-RU" dirty="0"/>
              <a:t>[],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length</a:t>
            </a:r>
            <a:r>
              <a:rPr lang="ru-RU" dirty="0"/>
              <a:t>) {</a:t>
            </a:r>
          </a:p>
          <a:p>
            <a:r>
              <a:rPr lang="ru-RU" dirty="0"/>
              <a:t>   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sum</a:t>
            </a:r>
            <a:r>
              <a:rPr lang="ru-RU" dirty="0"/>
              <a:t> = 0;</a:t>
            </a:r>
          </a:p>
          <a:p>
            <a:r>
              <a:rPr lang="ru-RU" dirty="0"/>
              <a:t>    </a:t>
            </a:r>
            <a:r>
              <a:rPr lang="ru-RU" dirty="0" err="1"/>
              <a:t>for</a:t>
            </a:r>
            <a:r>
              <a:rPr lang="ru-RU" dirty="0"/>
              <a:t> (</a:t>
            </a:r>
            <a:r>
              <a:rPr lang="ru-RU" dirty="0" err="1"/>
              <a:t>int</a:t>
            </a:r>
            <a:r>
              <a:rPr lang="ru-RU" dirty="0"/>
              <a:t> i = 0; i &lt; </a:t>
            </a:r>
            <a:r>
              <a:rPr lang="ru-RU" dirty="0" err="1"/>
              <a:t>length</a:t>
            </a:r>
            <a:r>
              <a:rPr lang="ru-RU" dirty="0"/>
              <a:t>; i++) {</a:t>
            </a:r>
          </a:p>
          <a:p>
            <a:r>
              <a:rPr lang="ru-RU" dirty="0"/>
              <a:t>        </a:t>
            </a:r>
            <a:r>
              <a:rPr lang="ru-RU" dirty="0" err="1"/>
              <a:t>for</a:t>
            </a:r>
            <a:r>
              <a:rPr lang="ru-RU" dirty="0"/>
              <a:t> (</a:t>
            </a:r>
            <a:r>
              <a:rPr lang="ru-RU" dirty="0" err="1"/>
              <a:t>int</a:t>
            </a:r>
            <a:r>
              <a:rPr lang="ru-RU" dirty="0"/>
              <a:t> j = 0; j &lt; </a:t>
            </a:r>
            <a:r>
              <a:rPr lang="ru-RU" dirty="0" err="1"/>
              <a:t>length</a:t>
            </a:r>
            <a:r>
              <a:rPr lang="ru-RU" dirty="0"/>
              <a:t>; j++) {</a:t>
            </a:r>
          </a:p>
          <a:p>
            <a:r>
              <a:rPr lang="ru-RU" dirty="0"/>
              <a:t>            </a:t>
            </a:r>
            <a:r>
              <a:rPr lang="ru-RU" dirty="0" err="1"/>
              <a:t>sum</a:t>
            </a:r>
            <a:r>
              <a:rPr lang="ru-RU" dirty="0"/>
              <a:t> += </a:t>
            </a:r>
            <a:r>
              <a:rPr lang="ru-RU" dirty="0" err="1"/>
              <a:t>arr</a:t>
            </a:r>
            <a:r>
              <a:rPr lang="ru-RU" dirty="0"/>
              <a:t>[i] + </a:t>
            </a:r>
            <a:r>
              <a:rPr lang="ru-RU" dirty="0" err="1"/>
              <a:t>arr</a:t>
            </a:r>
            <a:r>
              <a:rPr lang="ru-RU" dirty="0"/>
              <a:t>[j];</a:t>
            </a:r>
          </a:p>
          <a:p>
            <a:r>
              <a:rPr lang="ru-RU" dirty="0"/>
              <a:t>        }</a:t>
            </a:r>
          </a:p>
          <a:p>
            <a:r>
              <a:rPr lang="ru-RU" dirty="0"/>
              <a:t>    }</a:t>
            </a:r>
          </a:p>
          <a:p>
            <a:r>
              <a:rPr lang="ru-RU" dirty="0"/>
              <a:t>    </a:t>
            </a:r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sum</a:t>
            </a:r>
            <a:r>
              <a:rPr lang="ru-RU" dirty="0"/>
              <a:t>;</a:t>
            </a:r>
          </a:p>
          <a:p>
            <a:r>
              <a:rPr lang="ru-RU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F6DD0-0BCF-40E7-B8E2-FD59EE5B8F66}"/>
              </a:ext>
            </a:extLst>
          </p:cNvPr>
          <p:cNvSpPr txBox="1"/>
          <p:nvPr/>
        </p:nvSpPr>
        <p:spPr>
          <a:xfrm>
            <a:off x="6760194" y="2245520"/>
            <a:ext cx="34847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findMax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arr</a:t>
            </a:r>
            <a:r>
              <a:rPr lang="ru-RU" dirty="0"/>
              <a:t>[],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length</a:t>
            </a:r>
            <a:r>
              <a:rPr lang="ru-RU" dirty="0"/>
              <a:t>) {</a:t>
            </a:r>
          </a:p>
          <a:p>
            <a:r>
              <a:rPr lang="ru-RU" dirty="0"/>
              <a:t>   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max</a:t>
            </a:r>
            <a:r>
              <a:rPr lang="ru-RU" dirty="0"/>
              <a:t> = </a:t>
            </a:r>
            <a:r>
              <a:rPr lang="ru-RU" dirty="0" err="1"/>
              <a:t>arr</a:t>
            </a:r>
            <a:r>
              <a:rPr lang="ru-RU" dirty="0"/>
              <a:t>[0];</a:t>
            </a:r>
          </a:p>
          <a:p>
            <a:r>
              <a:rPr lang="ru-RU" dirty="0"/>
              <a:t>    </a:t>
            </a:r>
            <a:r>
              <a:rPr lang="ru-RU" dirty="0" err="1"/>
              <a:t>for</a:t>
            </a:r>
            <a:r>
              <a:rPr lang="ru-RU" dirty="0"/>
              <a:t> (</a:t>
            </a:r>
            <a:r>
              <a:rPr lang="ru-RU" dirty="0" err="1"/>
              <a:t>int</a:t>
            </a:r>
            <a:r>
              <a:rPr lang="ru-RU" dirty="0"/>
              <a:t> i = 1; i &lt; </a:t>
            </a:r>
            <a:r>
              <a:rPr lang="ru-RU" dirty="0" err="1"/>
              <a:t>length</a:t>
            </a:r>
            <a:r>
              <a:rPr lang="ru-RU" dirty="0"/>
              <a:t>; i++) {</a:t>
            </a:r>
          </a:p>
          <a:p>
            <a:r>
              <a:rPr lang="ru-RU" dirty="0"/>
              <a:t>        </a:t>
            </a:r>
            <a:r>
              <a:rPr lang="ru-RU" dirty="0" err="1"/>
              <a:t>if</a:t>
            </a:r>
            <a:r>
              <a:rPr lang="ru-RU" dirty="0"/>
              <a:t> (</a:t>
            </a:r>
            <a:r>
              <a:rPr lang="ru-RU" dirty="0" err="1"/>
              <a:t>arr</a:t>
            </a:r>
            <a:r>
              <a:rPr lang="ru-RU" dirty="0"/>
              <a:t>[i] &gt; </a:t>
            </a:r>
            <a:r>
              <a:rPr lang="ru-RU" dirty="0" err="1"/>
              <a:t>max</a:t>
            </a:r>
            <a:r>
              <a:rPr lang="ru-RU" dirty="0"/>
              <a:t>) {</a:t>
            </a:r>
          </a:p>
          <a:p>
            <a:r>
              <a:rPr lang="ru-RU" dirty="0"/>
              <a:t>            </a:t>
            </a:r>
            <a:r>
              <a:rPr lang="ru-RU" dirty="0" err="1"/>
              <a:t>max</a:t>
            </a:r>
            <a:r>
              <a:rPr lang="ru-RU" dirty="0"/>
              <a:t> = </a:t>
            </a:r>
            <a:r>
              <a:rPr lang="ru-RU" dirty="0" err="1"/>
              <a:t>arr</a:t>
            </a:r>
            <a:r>
              <a:rPr lang="ru-RU" dirty="0"/>
              <a:t>[i];</a:t>
            </a:r>
          </a:p>
          <a:p>
            <a:r>
              <a:rPr lang="ru-RU" dirty="0"/>
              <a:t>        }</a:t>
            </a:r>
          </a:p>
          <a:p>
            <a:r>
              <a:rPr lang="ru-RU" dirty="0"/>
              <a:t>    }</a:t>
            </a:r>
          </a:p>
          <a:p>
            <a:r>
              <a:rPr lang="ru-RU" dirty="0"/>
              <a:t>    </a:t>
            </a:r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max</a:t>
            </a:r>
            <a:r>
              <a:rPr lang="ru-RU" dirty="0"/>
              <a:t>;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38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5D51B6C-91AE-4569-B8E6-A8FC50FEB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141" y="289948"/>
            <a:ext cx="9925717" cy="927688"/>
          </a:xfrm>
        </p:spPr>
        <p:txBody>
          <a:bodyPr>
            <a:normAutofit/>
          </a:bodyPr>
          <a:lstStyle/>
          <a:p>
            <a:r>
              <a:rPr lang="ru-RU" dirty="0"/>
              <a:t>Алгоритм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0F7AD-C8D6-473B-9C15-85BAC31FBA06}"/>
              </a:ext>
            </a:extLst>
          </p:cNvPr>
          <p:cNvSpPr txBox="1"/>
          <p:nvPr/>
        </p:nvSpPr>
        <p:spPr>
          <a:xfrm>
            <a:off x="1133142" y="1499564"/>
            <a:ext cx="10514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Алгоритм — есть последовательность действий (или инструкций) для выполнения задачи и получения некоторого результата.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62784-6ABA-41D9-A8C5-E6E9CA3010B0}"/>
              </a:ext>
            </a:extLst>
          </p:cNvPr>
          <p:cNvSpPr txBox="1"/>
          <p:nvPr/>
        </p:nvSpPr>
        <p:spPr>
          <a:xfrm>
            <a:off x="1133141" y="2208958"/>
            <a:ext cx="105144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Алгоритмы можно представить как черную коробку, которой мы отдаем что-то на вход и получаем что-то ожидаемое на выходе, например какой-нибудь алгоритм сортировки, на вход набор чисел, а на выходе отсортированный набор чисел. Здесь черная коробка и есть алгоритм.</a:t>
            </a:r>
          </a:p>
          <a:p>
            <a:endParaRPr lang="ru-RU" dirty="0"/>
          </a:p>
          <a:p>
            <a:r>
              <a:rPr lang="ru-RU" dirty="0"/>
              <a:t>Зная алгоритм его легко можно перенести в программу написанную на любом языке, тут понадобится лишь немного погуглить синтаксис языка, а алгоритм от языка к языку остается прежним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3E830F-AFB2-4CBA-93EC-160D720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32" y="4109581"/>
            <a:ext cx="2148885" cy="246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8E1A51-24C4-44B5-B287-F5BD9421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50" y="4109581"/>
            <a:ext cx="2148886" cy="24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680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Пытаемся оценить сложность алгоритма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033C2-CC06-478F-A5B8-983730653384}"/>
              </a:ext>
            </a:extLst>
          </p:cNvPr>
          <p:cNvSpPr txBox="1"/>
          <p:nvPr/>
        </p:nvSpPr>
        <p:spPr>
          <a:xfrm>
            <a:off x="2004513" y="1529014"/>
            <a:ext cx="37957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test(int </a:t>
            </a:r>
            <a:r>
              <a:rPr lang="en-US" dirty="0" err="1"/>
              <a:t>arr</a:t>
            </a:r>
            <a:r>
              <a:rPr lang="en-US" dirty="0"/>
              <a:t>[], int length) {</a:t>
            </a:r>
          </a:p>
          <a:p>
            <a:r>
              <a:rPr lang="en-US" dirty="0"/>
              <a:t>  int sum = 0;</a:t>
            </a:r>
          </a:p>
          <a:p>
            <a:r>
              <a:rPr lang="en-US" dirty="0"/>
              <a:t>  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length;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for (int j = 0; j &lt; length;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  sum +=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+ </a:t>
            </a:r>
            <a:r>
              <a:rPr lang="en-US" dirty="0" err="1"/>
              <a:t>arr</a:t>
            </a:r>
            <a:r>
              <a:rPr lang="en-US" dirty="0"/>
              <a:t>[j];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if (length &lt; 3) return sum;</a:t>
            </a:r>
          </a:p>
          <a:p>
            <a:r>
              <a:rPr lang="en-US" dirty="0"/>
              <a:t>  int max = </a:t>
            </a:r>
            <a:r>
              <a:rPr lang="en-US" dirty="0" err="1"/>
              <a:t>arr</a:t>
            </a:r>
            <a:r>
              <a:rPr lang="en-US" dirty="0"/>
              <a:t>[0];</a:t>
            </a:r>
          </a:p>
          <a:p>
            <a:r>
              <a:rPr lang="en-US" dirty="0"/>
              <a:t>  for (int 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 3;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if (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&gt; max) {</a:t>
            </a:r>
          </a:p>
          <a:p>
            <a:r>
              <a:rPr lang="en-US" dirty="0"/>
              <a:t>          max 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} </a:t>
            </a:r>
          </a:p>
          <a:p>
            <a:r>
              <a:rPr lang="en-US" dirty="0"/>
              <a:t>  return sum + max;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F6DD0-0BCF-40E7-B8E2-FD59EE5B8F66}"/>
              </a:ext>
            </a:extLst>
          </p:cNvPr>
          <p:cNvSpPr txBox="1"/>
          <p:nvPr/>
        </p:nvSpPr>
        <p:spPr>
          <a:xfrm>
            <a:off x="6760194" y="2245520"/>
            <a:ext cx="34847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 int keys[] = {0x0, 0xDEADBEEF, 0xC0FFEE, 0xFFFF};</a:t>
            </a:r>
          </a:p>
          <a:p>
            <a:endParaRPr lang="en-US" dirty="0"/>
          </a:p>
          <a:p>
            <a:r>
              <a:rPr lang="en-US" dirty="0"/>
              <a:t>int </a:t>
            </a:r>
            <a:r>
              <a:rPr lang="en-US" dirty="0" err="1"/>
              <a:t>get_key</a:t>
            </a:r>
            <a:r>
              <a:rPr lang="en-US" dirty="0"/>
              <a:t>(int n) {</a:t>
            </a:r>
          </a:p>
          <a:p>
            <a:r>
              <a:rPr lang="en-US" dirty="0"/>
              <a:t>  return keys[n];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17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Сортировки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130C2-F2EC-4DAD-9526-8EDC842CDA8D}"/>
              </a:ext>
            </a:extLst>
          </p:cNvPr>
          <p:cNvSpPr txBox="1"/>
          <p:nvPr/>
        </p:nvSpPr>
        <p:spPr>
          <a:xfrm>
            <a:off x="1254455" y="1603613"/>
            <a:ext cx="96830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MergeSort</a:t>
            </a:r>
            <a:r>
              <a:rPr lang="en-US" sz="2000" dirty="0"/>
              <a:t>, </a:t>
            </a:r>
            <a:r>
              <a:rPr lang="en-US" sz="2000" dirty="0" err="1"/>
              <a:t>QuickSort</a:t>
            </a:r>
            <a:r>
              <a:rPr lang="en-US" sz="2000" dirty="0"/>
              <a:t>, Counting, Selection, Shell, Bubble, Insertion </a:t>
            </a:r>
            <a:r>
              <a:rPr lang="ru-RU" sz="2000" dirty="0"/>
              <a:t>и прочие алгоритмы сортировок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Залазим на </a:t>
            </a:r>
            <a:r>
              <a:rPr lang="en-US" sz="2000" dirty="0"/>
              <a:t>wiki </a:t>
            </a:r>
            <a:r>
              <a:rPr lang="ru-RU" sz="2000" dirty="0"/>
              <a:t>с сортировками</a:t>
            </a:r>
          </a:p>
        </p:txBody>
      </p:sp>
    </p:spTree>
    <p:extLst>
      <p:ext uri="{BB962C8B-B14F-4D97-AF65-F5344CB8AC3E}">
        <p14:creationId xmlns:p14="http://schemas.microsoft.com/office/powerpoint/2010/main" val="177497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Непрактичная сортировка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2334AF3-6D21-423C-A849-F1AD379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88" y="2410413"/>
            <a:ext cx="6082921" cy="40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B9965-E65F-49C9-9448-ADB174EBBD60}"/>
              </a:ext>
            </a:extLst>
          </p:cNvPr>
          <p:cNvSpPr txBox="1"/>
          <p:nvPr/>
        </p:nvSpPr>
        <p:spPr>
          <a:xfrm>
            <a:off x="1253888" y="1459257"/>
            <a:ext cx="10162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Есть такая сортировка, которая в может отсортировать массив любого размера за всего один проход по массиву, но если немного повезет.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70E58E3-2519-4B85-B223-621DEB31CF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03" y="3643264"/>
            <a:ext cx="2788410" cy="27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5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Bogo Sort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ED8DA-AE17-422D-B461-6AD9577F9EFC}"/>
              </a:ext>
            </a:extLst>
          </p:cNvPr>
          <p:cNvSpPr txBox="1"/>
          <p:nvPr/>
        </p:nvSpPr>
        <p:spPr>
          <a:xfrm>
            <a:off x="1057701" y="1317010"/>
            <a:ext cx="10358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Ее суть заключается в том, что проходя по элементам массива мы элементы массива кладем в случайные места массива. И с очень-очень маленьким шансом (но он все же есть) мы можем упорядочить элементы в правильном порядке. Но вообще ее сложность оценивается что-то типа O(n*n!)</a:t>
            </a:r>
          </a:p>
        </p:txBody>
      </p:sp>
      <p:pic>
        <p:nvPicPr>
          <p:cNvPr id="17410" name="Picture 2" descr="alt text">
            <a:extLst>
              <a:ext uri="{FF2B5EF4-FFF2-40B4-BE49-F238E27FC236}">
                <a16:creationId xmlns:a16="http://schemas.microsoft.com/office/drawing/2014/main" id="{FF52FA08-E255-49B6-974D-7FF780F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05" y="2616713"/>
            <a:ext cx="6470587" cy="362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5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Списки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099DA-8A51-4746-863E-498F9D99C754}"/>
              </a:ext>
            </a:extLst>
          </p:cNvPr>
          <p:cNvSpPr txBox="1"/>
          <p:nvPr/>
        </p:nvSpPr>
        <p:spPr>
          <a:xfrm>
            <a:off x="1009934" y="1217636"/>
            <a:ext cx="10597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Список — это структура данных, которая хранит элементы в линейном порядке и позволяет вставлять и удалять элементы в любом месте последовательности. Списки могут быть односвязными, двусвязными или круговыми (циклическими).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5DE221-E567-4B6A-B392-E82FF7B0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04" y="2412481"/>
            <a:ext cx="8861946" cy="40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7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Связанные списки (</a:t>
            </a:r>
            <a:r>
              <a:rPr lang="en-US" dirty="0"/>
              <a:t>Linked List)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AAE1C-82CA-473D-B121-AC809B48139A}"/>
              </a:ext>
            </a:extLst>
          </p:cNvPr>
          <p:cNvSpPr txBox="1"/>
          <p:nvPr/>
        </p:nvSpPr>
        <p:spPr>
          <a:xfrm>
            <a:off x="1485900" y="1910532"/>
            <a:ext cx="85909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Связанный список представляет собой последовательность узлов, где каждый узел состоит из двух компонентов:</a:t>
            </a:r>
          </a:p>
          <a:p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Данные: любые значения, например, число, структуры и т.д.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Указатель: ссылка на следующий узел в списке.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BE3F2-A87A-4EC9-B04F-7AEBAEC43BA4}"/>
              </a:ext>
            </a:extLst>
          </p:cNvPr>
          <p:cNvSpPr txBox="1"/>
          <p:nvPr/>
        </p:nvSpPr>
        <p:spPr>
          <a:xfrm>
            <a:off x="1485900" y="4100858"/>
            <a:ext cx="936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отличие от массивов, связанные списки не хранят элементы в смежных ячейках памяти. Каждый узел указывает на следующий, образуя цепочечную структуру. Чтобы получить доступ к любому элементу (узлу), необходимо последовательно пройтись по всем узлам перед ним.</a:t>
            </a:r>
          </a:p>
        </p:txBody>
      </p:sp>
    </p:spTree>
    <p:extLst>
      <p:ext uri="{BB962C8B-B14F-4D97-AF65-F5344CB8AC3E}">
        <p14:creationId xmlns:p14="http://schemas.microsoft.com/office/powerpoint/2010/main" val="291412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Односвязные списки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BEDE8-06B4-47AB-944D-6982C8914B47}"/>
              </a:ext>
            </a:extLst>
          </p:cNvPr>
          <p:cNvSpPr txBox="1"/>
          <p:nvPr/>
        </p:nvSpPr>
        <p:spPr>
          <a:xfrm>
            <a:off x="1133140" y="1671851"/>
            <a:ext cx="104833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Односвязный список состоит из узлов. В каждом узле хранится указатель на следующий узел и сами данные. Указатели последнего узла (хвост - </a:t>
            </a:r>
            <a:r>
              <a:rPr lang="ru-RU" sz="2000" dirty="0" err="1"/>
              <a:t>tail</a:t>
            </a:r>
            <a:r>
              <a:rPr lang="ru-RU" sz="2000" dirty="0"/>
              <a:t>) указывают на NULL, что указывает на конец связанного списка.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2DC72-A538-4F6B-B51F-73716448D9D4}"/>
              </a:ext>
            </a:extLst>
          </p:cNvPr>
          <p:cNvSpPr txBox="1"/>
          <p:nvPr/>
        </p:nvSpPr>
        <p:spPr>
          <a:xfrm>
            <a:off x="1133140" y="3499112"/>
            <a:ext cx="30635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node_s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node_s</a:t>
            </a:r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*next;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602" name="Picture 2" descr="alt text">
            <a:extLst>
              <a:ext uri="{FF2B5EF4-FFF2-40B4-BE49-F238E27FC236}">
                <a16:creationId xmlns:a16="http://schemas.microsoft.com/office/drawing/2014/main" id="{3804FAE8-3271-4A1A-A54D-F74D48AC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63" y="3499112"/>
            <a:ext cx="7460705" cy="19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47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Создадим свой односвязный список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DB1BF-5E9E-4424-860B-E071D4C6E128}"/>
              </a:ext>
            </a:extLst>
          </p:cNvPr>
          <p:cNvSpPr txBox="1"/>
          <p:nvPr/>
        </p:nvSpPr>
        <p:spPr>
          <a:xfrm>
            <a:off x="1950491" y="1445377"/>
            <a:ext cx="8836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Здесь начинаем </a:t>
            </a:r>
            <a:r>
              <a:rPr lang="en-US" sz="2800" dirty="0"/>
              <a:t>live code</a:t>
            </a:r>
            <a:r>
              <a:rPr lang="ru-RU" sz="2800" dirty="0"/>
              <a:t> (программировать в живую)</a:t>
            </a:r>
            <a:r>
              <a:rPr lang="en-US" sz="2800" dirty="0"/>
              <a:t>:</a:t>
            </a:r>
            <a:r>
              <a:rPr lang="ru-RU" sz="2800" dirty="0"/>
              <a:t> Создадим односвязный список и напишем функции вставка</a:t>
            </a:r>
            <a:r>
              <a:rPr lang="en-US" sz="2800" dirty="0"/>
              <a:t>/</a:t>
            </a:r>
            <a:r>
              <a:rPr lang="ru-RU" sz="2800" dirty="0"/>
              <a:t>удаление</a:t>
            </a:r>
            <a:r>
              <a:rPr lang="en-US" sz="2800" dirty="0"/>
              <a:t>, </a:t>
            </a:r>
            <a:r>
              <a:rPr lang="ru-RU" sz="2800" dirty="0"/>
              <a:t>поиск</a:t>
            </a:r>
            <a:r>
              <a:rPr lang="en-US" sz="2800" dirty="0"/>
              <a:t>, </a:t>
            </a:r>
            <a:r>
              <a:rPr lang="ru-RU" sz="2800" dirty="0"/>
              <a:t>длина списка и вывод списка</a:t>
            </a:r>
          </a:p>
        </p:txBody>
      </p:sp>
      <p:pic>
        <p:nvPicPr>
          <p:cNvPr id="24579" name="Picture 3" descr="hacker nigga Blank Template - Imgflip">
            <a:extLst>
              <a:ext uri="{FF2B5EF4-FFF2-40B4-BE49-F238E27FC236}">
                <a16:creationId xmlns:a16="http://schemas.microsoft.com/office/drawing/2014/main" id="{144225E3-943F-4DCB-902A-1581EAF72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" t="824" r="3864" b="1730"/>
          <a:stretch/>
        </p:blipFill>
        <p:spPr bwMode="auto">
          <a:xfrm>
            <a:off x="4313652" y="3058114"/>
            <a:ext cx="3457887" cy="319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48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13CAB2-2AD3-CBC2-8DE8-2FF5AB76B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4708" y="732353"/>
            <a:ext cx="2503404" cy="927688"/>
          </a:xfrm>
        </p:spPr>
        <p:txBody>
          <a:bodyPr/>
          <a:lstStyle/>
          <a:p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EE967-943B-407F-8E78-2668FBEBC15D}"/>
              </a:ext>
            </a:extLst>
          </p:cNvPr>
          <p:cNvSpPr txBox="1"/>
          <p:nvPr/>
        </p:nvSpPr>
        <p:spPr>
          <a:xfrm>
            <a:off x="3105916" y="1798093"/>
            <a:ext cx="6520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https://github.com/kruffka/C-Programming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00CC5-DBBE-4494-A2EC-6CA07C637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459365"/>
            <a:ext cx="3498480" cy="34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Зачем алгоритмы?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0F0E1-062E-446B-AFDC-FC175FA124AE}"/>
              </a:ext>
            </a:extLst>
          </p:cNvPr>
          <p:cNvSpPr txBox="1"/>
          <p:nvPr/>
        </p:nvSpPr>
        <p:spPr>
          <a:xfrm>
            <a:off x="1685985" y="2481997"/>
            <a:ext cx="88200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Хорошо подобранные алгоритмы для задачи позволяют выполнять эту задачу быстро</a:t>
            </a:r>
          </a:p>
          <a:p>
            <a:br>
              <a:rPr lang="ru-RU" sz="2400" dirty="0"/>
            </a:br>
            <a:r>
              <a:rPr lang="ru-RU" sz="2400" dirty="0"/>
              <a:t>Пример: нам нужно срочно в ближайшие пару дней найти в массиве размером в 1 млрд какой-то один особенный элемент. У нас есть два варианта поиска - линейный поиск и бинарный</a:t>
            </a:r>
          </a:p>
        </p:txBody>
      </p:sp>
    </p:spTree>
    <p:extLst>
      <p:ext uri="{BB962C8B-B14F-4D97-AF65-F5344CB8AC3E}">
        <p14:creationId xmlns:p14="http://schemas.microsoft.com/office/powerpoint/2010/main" val="77045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Зачем алгоритмы?</a:t>
            </a: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94CC4FF9-113B-4FF3-B162-C0EA6EA0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94" y="2099066"/>
            <a:ext cx="8074012" cy="26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29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Зачем алгоритмы?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861BC-9018-49C8-9C37-2F2FDB524FE5}"/>
              </a:ext>
            </a:extLst>
          </p:cNvPr>
          <p:cNvSpPr txBox="1"/>
          <p:nvPr/>
        </p:nvSpPr>
        <p:spPr>
          <a:xfrm>
            <a:off x="2120725" y="2151727"/>
            <a:ext cx="79505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Алгоритмы повторяемы и выдают предсказуемые результаты каждый раз, когда они выполняются.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Алгоритмы можно стандартизировать и совместно использовать скажем в разных устройствах.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Алгоритм не зависит от используемого языка. Он сообщает программисту логику, используемую для решения проблемы. Таким образом, алгоритм - это логическая пошаговая процедура, которая служит программистам своего рода планом.</a:t>
            </a:r>
          </a:p>
        </p:txBody>
      </p:sp>
    </p:spTree>
    <p:extLst>
      <p:ext uri="{BB962C8B-B14F-4D97-AF65-F5344CB8AC3E}">
        <p14:creationId xmlns:p14="http://schemas.microsoft.com/office/powerpoint/2010/main" val="243713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Типы алгоритмов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02808-04F9-4746-AC3F-021AB2827F52}"/>
              </a:ext>
            </a:extLst>
          </p:cNvPr>
          <p:cNvSpPr txBox="1"/>
          <p:nvPr/>
        </p:nvSpPr>
        <p:spPr>
          <a:xfrm>
            <a:off x="719957" y="2163030"/>
            <a:ext cx="107520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Алгоритмы сортировки - алгоритмы для упорядочивания каких-либо данных в определенном порядке. В интернет-магазине включаем фильтр по количеству отзывов. Пузырьковая сортировка, сортировка вставками, быстрая сортировка, сортировка подсчетом и много-много других..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Алгоритмы поиска - алгоритмы поиска значения в наборе данных. Линейный поиск, бинарный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Алгоритмы с графами - поиск кратчайших путей. Алгоритм </a:t>
            </a:r>
            <a:r>
              <a:rPr lang="ru-RU" sz="2000" dirty="0" err="1"/>
              <a:t>Дейкстра</a:t>
            </a:r>
            <a:r>
              <a:rPr lang="ru-RU" sz="2000" dirty="0"/>
              <a:t>, BFS, DFS и т.д. Пример в 2gis ищем как пройти от какого-нибудь отеля до ТЦ. Социальные сети работают на алгоритмах с графами</a:t>
            </a:r>
          </a:p>
        </p:txBody>
      </p:sp>
    </p:spTree>
    <p:extLst>
      <p:ext uri="{BB962C8B-B14F-4D97-AF65-F5344CB8AC3E}">
        <p14:creationId xmlns:p14="http://schemas.microsoft.com/office/powerpoint/2010/main" val="385161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Сложность алгоритмов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F9C2C1-D326-4884-A7B4-0C88A21C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062880"/>
            <a:ext cx="7429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2B1986-CBE6-488E-841E-9C236FEC5990}"/>
              </a:ext>
            </a:extLst>
          </p:cNvPr>
          <p:cNvSpPr txBox="1"/>
          <p:nvPr/>
        </p:nvSpPr>
        <p:spPr>
          <a:xfrm>
            <a:off x="1010570" y="1342384"/>
            <a:ext cx="10769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Сложность в алгоритмах относится к количеству ресурсов, необходимых для решения проблемы или выполнения задачи. К таким ресурсам относят время и память. (Time </a:t>
            </a:r>
            <a:r>
              <a:rPr lang="ru-RU" dirty="0" err="1"/>
              <a:t>and</a:t>
            </a:r>
            <a:r>
              <a:rPr lang="ru-RU" dirty="0"/>
              <a:t> Space </a:t>
            </a:r>
            <a:r>
              <a:rPr lang="ru-RU" dirty="0" err="1"/>
              <a:t>complexity</a:t>
            </a:r>
            <a:r>
              <a:rPr lang="ru-RU" dirty="0"/>
              <a:t>) </a:t>
            </a:r>
          </a:p>
          <a:p>
            <a:endParaRPr lang="ru-RU" dirty="0"/>
          </a:p>
          <a:p>
            <a:r>
              <a:rPr lang="ru-RU" dirty="0"/>
              <a:t>Память говорит сколько оперативной памяти занимает программа, переменные и т.д.</a:t>
            </a:r>
          </a:p>
          <a:p>
            <a:r>
              <a:rPr lang="ru-RU" dirty="0"/>
              <a:t>Время – время выполнения алгоритма</a:t>
            </a:r>
          </a:p>
        </p:txBody>
      </p:sp>
    </p:spTree>
    <p:extLst>
      <p:ext uri="{BB962C8B-B14F-4D97-AF65-F5344CB8AC3E}">
        <p14:creationId xmlns:p14="http://schemas.microsoft.com/office/powerpoint/2010/main" val="312448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 O notation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2E8FE-833E-4179-9449-D4778DC75A32}"/>
              </a:ext>
            </a:extLst>
          </p:cNvPr>
          <p:cNvSpPr txBox="1"/>
          <p:nvPr/>
        </p:nvSpPr>
        <p:spPr>
          <a:xfrm>
            <a:off x="1133141" y="1721595"/>
            <a:ext cx="10552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Простыми словами - Big O нотация используется для оценки наихудшего случая временной сложности алгоритма, т.е. "О" покажет как поменяется производительность алгоритма. Записывается обычно следующим образом: O(n) - читается как "O от n", где n - размер входных данных.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4CD1AE8-C268-40FF-B868-183C4305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51" y="2742343"/>
            <a:ext cx="6520616" cy="342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Виды сложности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C484A-193B-40DC-BF68-F82B821F376D}"/>
              </a:ext>
            </a:extLst>
          </p:cNvPr>
          <p:cNvSpPr txBox="1"/>
          <p:nvPr/>
        </p:nvSpPr>
        <p:spPr>
          <a:xfrm>
            <a:off x="1208204" y="2143983"/>
            <a:ext cx="49628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Сложность: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O(1) - </a:t>
            </a:r>
            <a:r>
              <a:rPr lang="ru-RU" sz="2000" dirty="0"/>
              <a:t>Константная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O(log n) - </a:t>
            </a:r>
            <a:r>
              <a:rPr lang="ru-RU" sz="2000" dirty="0"/>
              <a:t>Логарифмическая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O(n) - </a:t>
            </a:r>
            <a:r>
              <a:rPr lang="ru-RU" sz="2000" dirty="0"/>
              <a:t>Линейная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O(n log n) - </a:t>
            </a:r>
            <a:r>
              <a:rPr lang="ru-RU" sz="2000" dirty="0"/>
              <a:t>Линейно-логарифмическая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O(n^2) - </a:t>
            </a:r>
            <a:r>
              <a:rPr lang="ru-RU" sz="2000" dirty="0"/>
              <a:t>Квадратичная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O(n^3) - </a:t>
            </a:r>
            <a:r>
              <a:rPr lang="ru-RU" sz="2000" dirty="0"/>
              <a:t>Кубическая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O(2^n) - </a:t>
            </a:r>
            <a:r>
              <a:rPr lang="ru-RU" sz="2000" dirty="0"/>
              <a:t>Экспоненциальная 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O(n!) - </a:t>
            </a:r>
            <a:r>
              <a:rPr lang="ru-RU" sz="2000" dirty="0"/>
              <a:t>Факториальная ~</a:t>
            </a:r>
          </a:p>
        </p:txBody>
      </p:sp>
      <p:pic>
        <p:nvPicPr>
          <p:cNvPr id="8194" name="Picture 2" descr="alt text">
            <a:extLst>
              <a:ext uri="{FF2B5EF4-FFF2-40B4-BE49-F238E27FC236}">
                <a16:creationId xmlns:a16="http://schemas.microsoft.com/office/drawing/2014/main" id="{B1901404-45C8-44DA-9A53-BFA01E96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46" y="1321529"/>
            <a:ext cx="5412850" cy="450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46D689A-0FE7-4B56-B46E-12CFF61E6AD1}"/>
              </a:ext>
            </a:extLst>
          </p:cNvPr>
          <p:cNvCxnSpPr>
            <a:cxnSpLocks/>
          </p:cNvCxnSpPr>
          <p:nvPr/>
        </p:nvCxnSpPr>
        <p:spPr>
          <a:xfrm flipV="1">
            <a:off x="6943134" y="2036905"/>
            <a:ext cx="0" cy="31424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A94D8B5-6113-411D-8CB2-5E4D3E4AA5E7}"/>
              </a:ext>
            </a:extLst>
          </p:cNvPr>
          <p:cNvCxnSpPr>
            <a:cxnSpLocks/>
          </p:cNvCxnSpPr>
          <p:nvPr/>
        </p:nvCxnSpPr>
        <p:spPr>
          <a:xfrm>
            <a:off x="6943134" y="5179325"/>
            <a:ext cx="36065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95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2582</TotalTime>
  <Words>1938</Words>
  <Application>Microsoft Office PowerPoint</Application>
  <PresentationFormat>Широкоэкранный</PresentationFormat>
  <Paragraphs>203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C Programming 1_algorithms</vt:lpstr>
      <vt:lpstr>Алгоритм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Veyler</dc:creator>
  <cp:lastModifiedBy>Andrey Veyler</cp:lastModifiedBy>
  <cp:revision>730</cp:revision>
  <dcterms:created xsi:type="dcterms:W3CDTF">2019-12-17T14:15:21Z</dcterms:created>
  <dcterms:modified xsi:type="dcterms:W3CDTF">2025-02-05T00:00:54Z</dcterms:modified>
</cp:coreProperties>
</file>